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39" d="100"/>
          <a:sy n="39" d="100"/>
        </p:scale>
        <p:origin x="52" y="7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57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80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94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744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12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1/17/2025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038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1/17/2025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543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1/17/2025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528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938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01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6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697" r:id="rId6"/>
    <p:sldLayoutId id="2147483702" r:id="rId7"/>
    <p:sldLayoutId id="2147483698" r:id="rId8"/>
    <p:sldLayoutId id="2147483699" r:id="rId9"/>
    <p:sldLayoutId id="2147483700" r:id="rId10"/>
    <p:sldLayoutId id="214748370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820888B-4EA5-E0E8-6D52-7733E1E77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48DBD-9FF6-E0F7-BCEB-C8FC1A42F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3397649" cy="330376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CA"/>
              <a:t>Actuarial Reserves Analysis</a:t>
            </a:r>
            <a:br>
              <a:rPr lang="en-CA"/>
            </a:b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06AA2-FF15-44D3-0F34-51E6666495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354633"/>
            <a:ext cx="3397649" cy="1706533"/>
          </a:xfrm>
        </p:spPr>
        <p:txBody>
          <a:bodyPr anchor="t"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Predicting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Equalisation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Reserves for 2021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By  Eseosa</a:t>
            </a:r>
          </a:p>
          <a:p>
            <a:endParaRPr lang="en-CA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6B5A8BF-0680-F9A7-27B1-3971EC934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Video 3" descr="Person In A Lab">
            <a:extLst>
              <a:ext uri="{FF2B5EF4-FFF2-40B4-BE49-F238E27FC236}">
                <a16:creationId xmlns:a16="http://schemas.microsoft.com/office/drawing/2014/main" id="{A32C4E12-FC2A-072F-0504-5C10BBCF02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4119154" y="965741"/>
            <a:ext cx="7551931" cy="423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27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C712-F221-A8E1-013E-FE4166E45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Thank You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6DA9D-307E-6493-54B6-EDAE87672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  <a:p>
            <a:endParaRPr lang="en-CA" dirty="0"/>
          </a:p>
          <a:p>
            <a:endParaRPr lang="en-CA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/>
              <a:t>Contact Information:</a:t>
            </a:r>
            <a:endParaRPr lang="en-CA" dirty="0"/>
          </a:p>
          <a:p>
            <a:endParaRPr lang="en-CA" dirty="0"/>
          </a:p>
          <a:p>
            <a:r>
              <a:rPr lang="en-CA" dirty="0"/>
              <a:t>Eseosa </a:t>
            </a:r>
          </a:p>
          <a:p>
            <a:r>
              <a:rPr lang="en-CA"/>
              <a:t>Data analyst</a:t>
            </a:r>
          </a:p>
        </p:txBody>
      </p:sp>
    </p:spTree>
    <p:extLst>
      <p:ext uri="{BB962C8B-B14F-4D97-AF65-F5344CB8AC3E}">
        <p14:creationId xmlns:p14="http://schemas.microsoft.com/office/powerpoint/2010/main" val="1385300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61F5E-292B-079E-989E-312722F1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Objectives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69627-7153-962A-A36F-8608FDE84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Determine the expected aggregate claim costs for 2021.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Estimate the 80% Value at Risk 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to set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equalisation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reserves.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Analyze the impact of increased claims frequency.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56E1A5FC-EF04-9F9A-B4F1-ED75FBF261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D81F316-36A9-8767-5F44-339E72A604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CA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668FF75-9B41-4240-3396-BEDA976802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51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523B5-1FB0-FC01-451C-925630CC2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Claims Frequency &amp; Severity Model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5A5EC-049B-2989-FD52-8C7E256C8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/>
              <a:t>Poisson Distribution</a:t>
            </a:r>
            <a:r>
              <a:rPr lang="en-CA" dirty="0"/>
              <a:t> for claims frequency: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 dirty="0"/>
              <a:t>Estimated </a:t>
            </a:r>
            <a:r>
              <a:rPr lang="el-GR" sz="2000" b="1" dirty="0"/>
              <a:t>λ (</a:t>
            </a:r>
            <a:r>
              <a:rPr lang="en-CA" sz="2000" b="1" dirty="0"/>
              <a:t>lambda)</a:t>
            </a:r>
            <a:r>
              <a:rPr lang="en-CA" sz="2000" dirty="0"/>
              <a:t> from historical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/>
              <a:t>Pareto Distribution</a:t>
            </a:r>
            <a:r>
              <a:rPr lang="en-CA" dirty="0"/>
              <a:t> for claim severity: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 dirty="0"/>
              <a:t>Shape parameter </a:t>
            </a:r>
            <a:r>
              <a:rPr lang="el-GR" sz="2000" b="1" dirty="0"/>
              <a:t>α = 1.5</a:t>
            </a:r>
            <a:r>
              <a:rPr lang="el-GR" sz="2000" dirty="0"/>
              <a:t> (</a:t>
            </a:r>
            <a:r>
              <a:rPr lang="en-CA" sz="2000" dirty="0"/>
              <a:t>standard for property business).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 dirty="0"/>
              <a:t>Scale parameter </a:t>
            </a:r>
            <a:r>
              <a:rPr lang="el-GR" sz="2000" b="1" dirty="0"/>
              <a:t>θ</a:t>
            </a:r>
            <a:r>
              <a:rPr lang="el-GR" sz="2000" dirty="0"/>
              <a:t> </a:t>
            </a:r>
            <a:r>
              <a:rPr lang="en-CA" sz="2000" dirty="0"/>
              <a:t>estimated from historical losses.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99092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83DD2-8325-04A8-941D-4A5096405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Data Adjustments &amp; Assumptions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B844F-8D78-BC23-9F2C-5F34E5BF5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Indexation Adjustment</a:t>
            </a:r>
            <a:r>
              <a:rPr lang="en-US" sz="2400" dirty="0"/>
              <a:t>: 3% annual inflation applied to past claims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Stable Exposure</a:t>
            </a:r>
            <a:r>
              <a:rPr lang="en-US" sz="2400" dirty="0"/>
              <a:t>: 4 WIS and 2 non-WIS sites consistently insured over five years.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No Case Reserves Needed</a:t>
            </a:r>
            <a:r>
              <a:rPr lang="en-US" sz="2400" dirty="0"/>
              <a:t>: All past claims fully paid out.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477195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F70C2E-6BC2-B02A-E4DB-4A8CF059A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1B1B4-E9D4-6D8B-59B1-B3A7D1467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/>
              <a:t>Expected Aggregate Claims Calculation</a:t>
            </a:r>
            <a:br>
              <a:rPr lang="en-CA" b="1" dirty="0"/>
            </a:b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C7C21-CDB7-EF42-936D-4ED834BD5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Using frequency and severity estimates: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Expected Total Claims for 2021</a:t>
            </a:r>
            <a:r>
              <a:rPr lang="en-US" sz="2000" dirty="0"/>
              <a:t>: </a:t>
            </a:r>
            <a:r>
              <a:rPr lang="en-US" sz="2000" b="1" dirty="0"/>
              <a:t>89.7 </a:t>
            </a:r>
            <a:r>
              <a:rPr lang="en-US" sz="2000" b="1" dirty="0" err="1"/>
              <a:t>mCHF</a:t>
            </a:r>
            <a:endParaRPr lang="en-US" sz="2000" dirty="0"/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466858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12387-2F6B-CB3F-E5C4-9F42EA8A8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E565E-8E3A-5839-6748-63098427B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/>
              <a:t>80% Value at Risk (</a:t>
            </a:r>
            <a:r>
              <a:rPr lang="en-CA" b="1" dirty="0" err="1"/>
              <a:t>VaR</a:t>
            </a:r>
            <a:r>
              <a:rPr lang="en-CA" b="1" dirty="0"/>
              <a:t>) Estimation</a:t>
            </a:r>
            <a:br>
              <a:rPr lang="en-CA" b="1" dirty="0"/>
            </a:br>
            <a:br>
              <a:rPr lang="en-CA" b="1" dirty="0"/>
            </a:b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ABC85-1FDB-2289-2D64-23766C4BF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CA" sz="20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CA" sz="2400" dirty="0"/>
              <a:t>Using Central Limit Theorem (CLT):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400" dirty="0"/>
              <a:t>80% </a:t>
            </a:r>
            <a:r>
              <a:rPr lang="en-CA" sz="2400" dirty="0" err="1"/>
              <a:t>VaR</a:t>
            </a:r>
            <a:r>
              <a:rPr lang="en-CA" sz="2400" dirty="0"/>
              <a:t> Estimate: 175.9 </a:t>
            </a:r>
            <a:r>
              <a:rPr lang="en-CA" sz="2400" dirty="0" err="1"/>
              <a:t>mCHF</a:t>
            </a:r>
            <a:endParaRPr lang="en-CA" sz="2400" dirty="0"/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514826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EFF5E1-848D-0033-AAC9-0D750A2B0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D4DE2-83A1-C802-6B09-8489E2C37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Impact of Doubling Claim Frequency</a:t>
            </a:r>
            <a:br>
              <a:rPr lang="en-US" b="1" dirty="0"/>
            </a:br>
            <a:br>
              <a:rPr lang="en-CA" b="1" dirty="0"/>
            </a:b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BB60D-ECA2-683D-E34E-5E03C9222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Doubling the Poisson frequency </a:t>
            </a:r>
            <a:r>
              <a:rPr lang="en-US" sz="2400" b="1" dirty="0"/>
              <a:t>λ</a:t>
            </a:r>
            <a:r>
              <a:rPr lang="en-US" sz="24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/>
              <a:t>New Expected Total Claims: 179.5 </a:t>
            </a:r>
            <a:r>
              <a:rPr lang="en-US" sz="2400" b="1" dirty="0" err="1"/>
              <a:t>mCHF</a:t>
            </a:r>
            <a:endParaRPr lang="en-US" sz="24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/>
              <a:t>Increased Volatility and Risk Exposure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4246984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8279A-D5DF-FB6E-CD7B-579C27E71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F3961-256B-C00C-3C41-118881EA2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/>
              <a:t>Model Improvements &amp; Future Work</a:t>
            </a:r>
            <a:br>
              <a:rPr lang="en-CA" b="1" dirty="0"/>
            </a:br>
            <a:br>
              <a:rPr lang="en-US" b="1" dirty="0"/>
            </a:br>
            <a:br>
              <a:rPr lang="en-CA" b="1" dirty="0"/>
            </a:b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31F29-71D7-D841-FEF3-86C57CBBD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Validate distribution assumptions using goodness-of-fit tests.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Incorporate Bayesian updating for frequency estimation.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Use Monte Carlo simulations for more robust </a:t>
            </a:r>
            <a:r>
              <a:rPr lang="en-US" sz="2000" dirty="0" err="1"/>
              <a:t>VaR</a:t>
            </a:r>
            <a:r>
              <a:rPr lang="en-US" sz="2000" dirty="0"/>
              <a:t> calculations.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Explore AI-driven predictive analytics for early loss detection.</a:t>
            </a:r>
          </a:p>
        </p:txBody>
      </p:sp>
    </p:spTree>
    <p:extLst>
      <p:ext uri="{BB962C8B-B14F-4D97-AF65-F5344CB8AC3E}">
        <p14:creationId xmlns:p14="http://schemas.microsoft.com/office/powerpoint/2010/main" val="2884827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7EE31-3FC8-6482-50A7-FD548564D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6156D-1DE2-43C8-BFD9-32BA823A6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/>
              <a:t>Conclusion &amp; Next Steps</a:t>
            </a:r>
            <a:br>
              <a:rPr lang="en-CA" b="1" dirty="0"/>
            </a:br>
            <a:br>
              <a:rPr lang="en-CA" b="1" dirty="0"/>
            </a:br>
            <a:br>
              <a:rPr lang="en-US" b="1" dirty="0"/>
            </a:br>
            <a:br>
              <a:rPr lang="en-CA" b="1" dirty="0"/>
            </a:b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6D8E2-0DD3-D50B-83FC-FB88F83E1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Review assumptions with actuarial team.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Validate exposure risk with additional scenario testing.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Align model parameters with industry best practices.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Finalize reserves recommendation for 2021.</a:t>
            </a:r>
          </a:p>
        </p:txBody>
      </p:sp>
    </p:spTree>
    <p:extLst>
      <p:ext uri="{BB962C8B-B14F-4D97-AF65-F5344CB8AC3E}">
        <p14:creationId xmlns:p14="http://schemas.microsoft.com/office/powerpoint/2010/main" val="3205602585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296</Words>
  <Application>Microsoft Office PowerPoint</Application>
  <PresentationFormat>Widescreen</PresentationFormat>
  <Paragraphs>53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Bierstadt</vt:lpstr>
      <vt:lpstr>GestaltVTI</vt:lpstr>
      <vt:lpstr>Actuarial Reserves Analysis </vt:lpstr>
      <vt:lpstr>Objectives </vt:lpstr>
      <vt:lpstr>Claims Frequency &amp; Severity Model </vt:lpstr>
      <vt:lpstr>Data Adjustments &amp; Assumptions </vt:lpstr>
      <vt:lpstr>Expected Aggregate Claims Calculation  </vt:lpstr>
      <vt:lpstr>80% Value at Risk (VaR) Estimation   </vt:lpstr>
      <vt:lpstr>Impact of Doubling Claim Frequency   </vt:lpstr>
      <vt:lpstr>Model Improvements &amp; Future Work    </vt:lpstr>
      <vt:lpstr>Conclusion &amp; Next Steps    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danz Daniel</dc:creator>
  <cp:lastModifiedBy>danz Daniel</cp:lastModifiedBy>
  <cp:revision>1</cp:revision>
  <dcterms:created xsi:type="dcterms:W3CDTF">2025-01-17T02:18:44Z</dcterms:created>
  <dcterms:modified xsi:type="dcterms:W3CDTF">2025-01-17T02:33:52Z</dcterms:modified>
</cp:coreProperties>
</file>

<file path=docProps/thumbnail.jpeg>
</file>